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5"/>
  </p:notesMasterIdLst>
  <p:handoutMasterIdLst>
    <p:handoutMasterId r:id="rId26"/>
  </p:handoutMasterIdLst>
  <p:sldIdLst>
    <p:sldId id="523" r:id="rId5"/>
    <p:sldId id="320" r:id="rId6"/>
    <p:sldId id="532" r:id="rId7"/>
    <p:sldId id="568" r:id="rId8"/>
    <p:sldId id="536" r:id="rId9"/>
    <p:sldId id="548" r:id="rId10"/>
    <p:sldId id="534" r:id="rId11"/>
    <p:sldId id="533" r:id="rId12"/>
    <p:sldId id="541" r:id="rId13"/>
    <p:sldId id="539" r:id="rId14"/>
    <p:sldId id="540" r:id="rId15"/>
    <p:sldId id="566" r:id="rId16"/>
    <p:sldId id="567" r:id="rId17"/>
    <p:sldId id="556" r:id="rId18"/>
    <p:sldId id="557" r:id="rId19"/>
    <p:sldId id="558" r:id="rId20"/>
    <p:sldId id="559" r:id="rId21"/>
    <p:sldId id="561" r:id="rId22"/>
    <p:sldId id="570" r:id="rId23"/>
    <p:sldId id="563" r:id="rId2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16" autoAdjust="0"/>
    <p:restoredTop sz="96327" autoAdjust="0"/>
  </p:normalViewPr>
  <p:slideViewPr>
    <p:cSldViewPr snapToGrid="0" showGuides="1">
      <p:cViewPr varScale="1">
        <p:scale>
          <a:sx n="117" d="100"/>
          <a:sy n="117" d="100"/>
        </p:scale>
        <p:origin x="965" y="8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4/17/2022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4/17/2022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continuous integration and how it can be used in the development process for scientific computing.</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664551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054125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complicated example. However, the </a:t>
            </a:r>
            <a:r>
              <a:rPr lang="en-US" dirty="0" err="1"/>
              <a:t>Pyomo</a:t>
            </a:r>
            <a:r>
              <a:rPr lang="en-US" dirty="0"/>
              <a:t> team started with a fairly basic setup, and grew from there</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dirty="0"/>
          </a:p>
        </p:txBody>
      </p:sp>
    </p:spTree>
    <p:extLst>
      <p:ext uri="{BB962C8B-B14F-4D97-AF65-F5344CB8AC3E}">
        <p14:creationId xmlns:p14="http://schemas.microsoft.com/office/powerpoint/2010/main" val="3731424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
        <p:nvSpPr>
          <p:cNvPr id="4" name="TextBox 3">
            <a:extLst>
              <a:ext uri="{FF2B5EF4-FFF2-40B4-BE49-F238E27FC236}">
                <a16:creationId xmlns:a16="http://schemas.microsoft.com/office/drawing/2014/main" id="{A1AD23C4-58E5-FA43-ABC1-EE503721F400}"/>
              </a:ext>
            </a:extLst>
          </p:cNvPr>
          <p:cNvSpPr txBox="1"/>
          <p:nvPr userDrawn="1"/>
        </p:nvSpPr>
        <p:spPr>
          <a:xfrm>
            <a:off x="8976732" y="6161516"/>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266650" y="6355434"/>
            <a:ext cx="1475552" cy="399022"/>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196859" y="6405494"/>
            <a:ext cx="814039" cy="353027"/>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docker.com/ci-cd/best-practices/"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960892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r>
              <a:rPr lang="en-US" u="sng" dirty="0">
                <a:solidFill>
                  <a:srgbClr val="000000"/>
                </a:solidFill>
              </a:rPr>
              <a:t>David Rogers</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t>Oak Ridge National Laboratory</a:t>
            </a:r>
            <a:endParaRPr lang="en-US" dirty="0"/>
          </a:p>
          <a:p>
            <a:pPr>
              <a:spcBef>
                <a:spcPts val="2800"/>
              </a:spcBef>
            </a:pPr>
            <a:r>
              <a:rPr lang="en-US" sz="2000" dirty="0"/>
              <a:t>Developing a Testing and Continuous Integration Strategy for your Team tutorial @ Exascale Computing Project Annual Meeting</a:t>
            </a:r>
          </a:p>
          <a:p>
            <a:pPr>
              <a:spcBef>
                <a:spcPts val="2800"/>
              </a:spcBef>
            </a:pPr>
            <a:r>
              <a:rPr lang="en-US" sz="2000" dirty="0"/>
              <a:t>Contributors: David E. Bernholdt (ORNL), Mark C. Miller (LLNL), David M. Rogers (ORNL), James M. </a:t>
            </a:r>
            <a:r>
              <a:rPr lang="en-US" sz="2000" dirty="0" err="1"/>
              <a:t>Willenbring</a:t>
            </a:r>
            <a:r>
              <a:rPr lang="en-US" sz="2000" dirty="0"/>
              <a:t> (SNL)</a:t>
            </a:r>
            <a:endParaRPr lang="en-US" sz="1800" dirty="0"/>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92" y="994545"/>
            <a:ext cx="5303180" cy="3128010"/>
          </a:xfrm>
          <a:prstGeom prst="rect">
            <a:avLst/>
          </a:prstGeom>
        </p:spPr>
      </p:pic>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extLst>
              <p:ext uri="{D42A27DB-BD31-4B8C-83A1-F6EECF244321}">
                <p14:modId xmlns:p14="http://schemas.microsoft.com/office/powerpoint/2010/main" val="3575555633"/>
              </p:ext>
            </p:extLst>
          </p:nvPr>
        </p:nvGraphicFramePr>
        <p:xfrm>
          <a:off x="457200" y="2871207"/>
          <a:ext cx="5607806" cy="3001535"/>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17641">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502932">
                <a:tc>
                  <a:txBody>
                    <a:bodyPr/>
                    <a:lstStyle/>
                    <a:p>
                      <a:r>
                        <a:rPr lang="en-US" sz="1600" dirty="0"/>
                        <a:t>GitHub Actions</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3327690306"/>
                  </a:ext>
                </a:extLst>
              </a:tr>
              <a:tr h="714693">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502932">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654575">
                <a:tc>
                  <a:txBody>
                    <a:bodyPr/>
                    <a:lstStyle/>
                    <a:p>
                      <a:r>
                        <a:rPr lang="en-US" dirty="0"/>
                        <a:t>Travis</a:t>
                      </a:r>
                    </a:p>
                  </a:txBody>
                  <a:tcPr/>
                </a:tc>
                <a:tc>
                  <a:txBody>
                    <a:bodyPr/>
                    <a:lstStyle/>
                    <a:p>
                      <a:r>
                        <a:rPr lang="en-US" sz="1600" dirty="0"/>
                        <a:t>repo YAML file [&amp; repo scripts]</a:t>
                      </a:r>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167495025"/>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6065006" y="3010829"/>
            <a:ext cx="714935" cy="528662"/>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9906" y="4371974"/>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GitHub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442200"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795516" y="1027373"/>
            <a:ext cx="4570817" cy="571911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pic>
        <p:nvPicPr>
          <p:cNvPr id="7" name="Picture 6">
            <a:extLst>
              <a:ext uri="{FF2B5EF4-FFF2-40B4-BE49-F238E27FC236}">
                <a16:creationId xmlns:a16="http://schemas.microsoft.com/office/drawing/2014/main" id="{FC188452-BC64-6542-B78C-0EB61EBE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85" y="1703636"/>
            <a:ext cx="4495800" cy="3759200"/>
          </a:xfrm>
          <a:prstGeom prst="rect">
            <a:avLst/>
          </a:prstGeom>
        </p:spPr>
      </p:pic>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cxnSp>
        <p:nvCxnSpPr>
          <p:cNvPr id="12" name="Straight Arrow Connector 11">
            <a:extLst>
              <a:ext uri="{FF2B5EF4-FFF2-40B4-BE49-F238E27FC236}">
                <a16:creationId xmlns:a16="http://schemas.microsoft.com/office/drawing/2014/main" id="{E5D83D96-9735-FA44-BC4B-29A08A6A1E90}"/>
              </a:ext>
            </a:extLst>
          </p:cNvPr>
          <p:cNvCxnSpPr/>
          <p:nvPr/>
        </p:nvCxnSpPr>
        <p:spPr>
          <a:xfrm flipH="1" flipV="1">
            <a:off x="3381020" y="4043603"/>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57D6FAC-3FD1-4B40-BCE3-2DCEB6B06093}"/>
              </a:ext>
            </a:extLst>
          </p:cNvPr>
          <p:cNvSpPr txBox="1"/>
          <p:nvPr/>
        </p:nvSpPr>
        <p:spPr>
          <a:xfrm>
            <a:off x="4580019" y="3792153"/>
            <a:ext cx="5718411" cy="523220"/>
          </a:xfrm>
          <a:prstGeom prst="rect">
            <a:avLst/>
          </a:prstGeom>
          <a:noFill/>
        </p:spPr>
        <p:txBody>
          <a:bodyPr wrap="square" rtlCol="0">
            <a:spAutoFit/>
          </a:bodyPr>
          <a:lstStyle/>
          <a:p>
            <a:r>
              <a:rPr lang="en-US" sz="2800" dirty="0"/>
              <a:t>Manual trigger with git-ref input</a:t>
            </a:r>
            <a:endParaRPr lang="en-US" dirty="0"/>
          </a:p>
        </p:txBody>
      </p:sp>
    </p:spTree>
    <p:extLst>
      <p:ext uri="{BB962C8B-B14F-4D97-AF65-F5344CB8AC3E}">
        <p14:creationId xmlns:p14="http://schemas.microsoft.com/office/powerpoint/2010/main" val="4038200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66AB7C-9C58-FD4A-9CE1-6C62B1146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29" y="1234558"/>
            <a:ext cx="6648086" cy="5360644"/>
          </a:xfrm>
          <a:prstGeom prst="rect">
            <a:avLst/>
          </a:prstGeom>
        </p:spPr>
      </p:pic>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7316664"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584AB00-A68E-1644-B0DA-9C4E94DAAEE4}"/>
              </a:ext>
            </a:extLst>
          </p:cNvPr>
          <p:cNvSpPr txBox="1"/>
          <p:nvPr/>
        </p:nvSpPr>
        <p:spPr>
          <a:xfrm>
            <a:off x="8383464" y="1159233"/>
            <a:ext cx="1744388" cy="523220"/>
          </a:xfrm>
          <a:prstGeom prst="rect">
            <a:avLst/>
          </a:prstGeom>
          <a:noFill/>
        </p:spPr>
        <p:txBody>
          <a:bodyPr wrap="none" rtlCol="0">
            <a:spAutoFit/>
          </a:bodyPr>
          <a:lstStyle/>
          <a:p>
            <a:r>
              <a:rPr lang="en-US" sz="2800" dirty="0"/>
              <a:t>Job setup</a:t>
            </a:r>
          </a:p>
        </p:txBody>
      </p:sp>
    </p:spTree>
    <p:extLst>
      <p:ext uri="{BB962C8B-B14F-4D97-AF65-F5344CB8AC3E}">
        <p14:creationId xmlns:p14="http://schemas.microsoft.com/office/powerpoint/2010/main" val="2703824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sp>
        <p:nvSpPr>
          <p:cNvPr id="14" name="TextBox 13">
            <a:extLst>
              <a:ext uri="{FF2B5EF4-FFF2-40B4-BE49-F238E27FC236}">
                <a16:creationId xmlns:a16="http://schemas.microsoft.com/office/drawing/2014/main" id="{D584AB00-A68E-1644-B0DA-9C4E94DAAEE4}"/>
              </a:ext>
            </a:extLst>
          </p:cNvPr>
          <p:cNvSpPr txBox="1"/>
          <p:nvPr/>
        </p:nvSpPr>
        <p:spPr>
          <a:xfrm>
            <a:off x="7471292" y="1138441"/>
            <a:ext cx="1723549" cy="523220"/>
          </a:xfrm>
          <a:prstGeom prst="rect">
            <a:avLst/>
          </a:prstGeom>
          <a:noFill/>
        </p:spPr>
        <p:txBody>
          <a:bodyPr wrap="none" rtlCol="0">
            <a:spAutoFit/>
          </a:bodyPr>
          <a:lstStyle/>
          <a:p>
            <a:r>
              <a:rPr lang="en-US" sz="2800" dirty="0"/>
              <a:t>Job steps</a:t>
            </a:r>
            <a:endParaRPr lang="en-US" dirty="0"/>
          </a:p>
        </p:txBody>
      </p:sp>
      <p:pic>
        <p:nvPicPr>
          <p:cNvPr id="4" name="Picture 3">
            <a:extLst>
              <a:ext uri="{FF2B5EF4-FFF2-40B4-BE49-F238E27FC236}">
                <a16:creationId xmlns:a16="http://schemas.microsoft.com/office/drawing/2014/main" id="{A4DF2CFE-3EE7-0348-A7F0-A966C6820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510" y="1215560"/>
            <a:ext cx="6011939" cy="5016393"/>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6203961"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862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EE012-ED6C-A849-A056-095232E3A39A}"/>
              </a:ext>
            </a:extLst>
          </p:cNvPr>
          <p:cNvSpPr>
            <a:spLocks noGrp="1"/>
          </p:cNvSpPr>
          <p:nvPr>
            <p:ph type="title"/>
          </p:nvPr>
        </p:nvSpPr>
        <p:spPr/>
        <p:txBody>
          <a:bodyPr/>
          <a:lstStyle/>
          <a:p>
            <a:r>
              <a:rPr lang="en-US" dirty="0"/>
              <a:t>Going Further with CI</a:t>
            </a:r>
          </a:p>
        </p:txBody>
      </p:sp>
      <p:pic>
        <p:nvPicPr>
          <p:cNvPr id="2050" name="Picture 2" descr="CI/CD inner and outer loop">
            <a:extLst>
              <a:ext uri="{FF2B5EF4-FFF2-40B4-BE49-F238E27FC236}">
                <a16:creationId xmlns:a16="http://schemas.microsoft.com/office/drawing/2014/main" id="{EFD5BB32-C05E-EE46-88BD-AF1B8E245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83" y="1540272"/>
            <a:ext cx="7399674" cy="38569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A5B973-D75B-2B4C-845E-217EBE7C7024}"/>
              </a:ext>
            </a:extLst>
          </p:cNvPr>
          <p:cNvSpPr/>
          <p:nvPr/>
        </p:nvSpPr>
        <p:spPr>
          <a:xfrm>
            <a:off x="365760" y="5516400"/>
            <a:ext cx="7852352" cy="369332"/>
          </a:xfrm>
          <a:prstGeom prst="rect">
            <a:avLst/>
          </a:prstGeom>
        </p:spPr>
        <p:txBody>
          <a:bodyPr wrap="square">
            <a:spAutoFit/>
          </a:bodyPr>
          <a:lstStyle/>
          <a:p>
            <a:r>
              <a:rPr lang="en-US" dirty="0">
                <a:hlinkClick r:id="rId3"/>
              </a:rPr>
              <a:t>https://</a:t>
            </a:r>
            <a:r>
              <a:rPr lang="en-US" dirty="0" err="1">
                <a:hlinkClick r:id="rId3"/>
              </a:rPr>
              <a:t>docs.docker.com</a:t>
            </a:r>
            <a:r>
              <a:rPr lang="en-US" dirty="0">
                <a:hlinkClick r:id="rId3"/>
              </a:rPr>
              <a:t>/ci-cd/best-practices/</a:t>
            </a:r>
            <a:endParaRPr lang="en-US" dirty="0"/>
          </a:p>
        </p:txBody>
      </p:sp>
      <p:sp>
        <p:nvSpPr>
          <p:cNvPr id="6" name="Content Placeholder 2">
            <a:extLst>
              <a:ext uri="{FF2B5EF4-FFF2-40B4-BE49-F238E27FC236}">
                <a16:creationId xmlns:a16="http://schemas.microsoft.com/office/drawing/2014/main" id="{FFA0D8A5-97BB-FC4D-BF34-F681F64A1E74}"/>
              </a:ext>
            </a:extLst>
          </p:cNvPr>
          <p:cNvSpPr txBox="1">
            <a:spLocks/>
          </p:cNvSpPr>
          <p:nvPr/>
        </p:nvSpPr>
        <p:spPr>
          <a:xfrm>
            <a:off x="7800110" y="1814412"/>
            <a:ext cx="4626610" cy="3856927"/>
          </a:xfrm>
          <a:prstGeom prst="rect">
            <a:avLst/>
          </a:prstGeom>
        </p:spPr>
        <p:txBody>
          <a:bodyPr>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Mirror inner and outer test loops</a:t>
            </a:r>
          </a:p>
          <a:p>
            <a:r>
              <a:rPr lang="en-US" dirty="0"/>
              <a:t>High-level build systems</a:t>
            </a:r>
          </a:p>
          <a:p>
            <a:pPr lvl="1"/>
            <a:r>
              <a:rPr lang="en-US" dirty="0" err="1"/>
              <a:t>cmake</a:t>
            </a:r>
            <a:endParaRPr lang="en-US" dirty="0"/>
          </a:p>
          <a:p>
            <a:pPr lvl="1"/>
            <a:r>
              <a:rPr lang="en-US" dirty="0" err="1"/>
              <a:t>spack</a:t>
            </a:r>
            <a:r>
              <a:rPr lang="en-US" dirty="0"/>
              <a:t> (</a:t>
            </a:r>
            <a:r>
              <a:rPr lang="en-US" dirty="0" err="1"/>
              <a:t>spack.readthedocs.io</a:t>
            </a:r>
            <a:r>
              <a:rPr lang="en-US" dirty="0"/>
              <a:t>)</a:t>
            </a:r>
          </a:p>
          <a:p>
            <a:pPr lvl="1"/>
            <a:r>
              <a:rPr lang="en-US" dirty="0"/>
              <a:t>containers? (e.g. in e4s-project)</a:t>
            </a:r>
          </a:p>
          <a:p>
            <a:r>
              <a:rPr lang="en-US" dirty="0"/>
              <a:t>Enable caching</a:t>
            </a:r>
          </a:p>
          <a:p>
            <a:pPr lvl="1"/>
            <a:r>
              <a:rPr lang="en-US" dirty="0"/>
              <a:t>uses: actions/cache@v2 (</a:t>
            </a:r>
            <a:r>
              <a:rPr lang="en-US" dirty="0" err="1"/>
              <a:t>github</a:t>
            </a:r>
            <a:r>
              <a:rPr lang="en-US" dirty="0"/>
              <a:t>)</a:t>
            </a:r>
          </a:p>
          <a:p>
            <a:pPr lvl="1"/>
            <a:r>
              <a:rPr lang="en-US" dirty="0"/>
              <a:t>cache: (</a:t>
            </a:r>
            <a:r>
              <a:rPr lang="en-US" dirty="0" err="1"/>
              <a:t>gitlab</a:t>
            </a:r>
            <a:r>
              <a:rPr lang="en-US" dirty="0"/>
              <a:t>)</a:t>
            </a:r>
          </a:p>
          <a:p>
            <a:r>
              <a:rPr lang="en-US" dirty="0"/>
              <a:t>Automate Releases</a:t>
            </a:r>
          </a:p>
        </p:txBody>
      </p:sp>
    </p:spTree>
    <p:extLst>
      <p:ext uri="{BB962C8B-B14F-4D97-AF65-F5344CB8AC3E}">
        <p14:creationId xmlns:p14="http://schemas.microsoft.com/office/powerpoint/2010/main" val="2922321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Gregory R. Watson and David M. </a:t>
            </a:r>
            <a:r>
              <a:rPr lang="en-US" sz="1600" b="1"/>
              <a:t>Rogers, </a:t>
            </a:r>
            <a:r>
              <a:rPr lang="en-US" sz="1600" b="1" dirty="0"/>
              <a:t>Developing a Testing and Continuous Integration Strategy for your Team tutorial, in Exascale Computing Project Annual Meeting, online, 2022. DOI: </a:t>
            </a:r>
            <a:r>
              <a:rPr lang="en-US" sz="1600" b="1" dirty="0">
                <a:hlinkClick r:id="rId4"/>
              </a:rPr>
              <a:t>10.6084/m9.figshare.19608927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Summary</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CI is to identify problems early</a:t>
            </a:r>
          </a:p>
          <a:p>
            <a:pPr lvl="1"/>
            <a:r>
              <a:rPr lang="en-US" sz="1800" dirty="0"/>
              <a:t>Prevent code that would “break the build” or adversely impact other developers being introduced</a:t>
            </a:r>
          </a:p>
          <a:p>
            <a:pPr lvl="1"/>
            <a:r>
              <a:rPr lang="en-US" sz="1800" dirty="0"/>
              <a:t>Need to provide sufficient confidence, but run quickly – balance varies by project</a:t>
            </a:r>
            <a:endParaRPr lang="en-US" sz="2000" dirty="0"/>
          </a:p>
          <a:p>
            <a:pPr>
              <a:spcBef>
                <a:spcPts val="2400"/>
              </a:spcBef>
            </a:pPr>
            <a:r>
              <a:rPr lang="en-US" sz="2000" dirty="0"/>
              <a:t>CI should complement (not replace) more extensive automated testing</a:t>
            </a:r>
          </a:p>
          <a:p>
            <a:pPr lvl="1"/>
            <a:r>
              <a:rPr lang="en-US" sz="1800" dirty="0"/>
              <a:t>Use scheduled testing for more and more detailed tests, more configurations and platforms, performance testing, etc.</a:t>
            </a:r>
          </a:p>
          <a:p>
            <a:pPr>
              <a:spcBef>
                <a:spcPts val="2400"/>
              </a:spcBef>
            </a:pPr>
            <a:r>
              <a:rPr lang="en-US" sz="2000" dirty="0"/>
              <a:t>CI for TDD is a natural fit</a:t>
            </a:r>
          </a:p>
          <a:p>
            <a:pPr lvl="1"/>
            <a:r>
              <a:rPr lang="en-US" sz="1800" dirty="0"/>
              <a:t>Writing tests before the code works well with CI</a:t>
            </a:r>
          </a:p>
          <a:p>
            <a:pPr>
              <a:spcBef>
                <a:spcPts val="2400"/>
              </a:spcBef>
            </a:pPr>
            <a:r>
              <a:rPr lang="en-US" sz="2000" dirty="0"/>
              <a:t>Many options for where to execute CI tests</a:t>
            </a:r>
          </a:p>
          <a:p>
            <a:pPr lvl="1"/>
            <a:r>
              <a:rPr lang="en-US" sz="1800" dirty="0"/>
              <a:t>Free services are a good (easy) place to start</a:t>
            </a:r>
          </a:p>
          <a:p>
            <a:pPr lvl="1"/>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r>
              <a:rPr lang="en-US" sz="1800" dirty="0"/>
              <a:t>Focus initially on key software configurations and aspects of the code to be tested</a:t>
            </a:r>
          </a:p>
          <a:p>
            <a:pPr lvl="1"/>
            <a:r>
              <a:rPr lang="en-US" sz="1800" dirty="0"/>
              <a:t>Make sure your testing expands to cover new code, use TDD</a:t>
            </a:r>
          </a:p>
        </p:txBody>
      </p:sp>
    </p:spTree>
    <p:extLst>
      <p:ext uri="{BB962C8B-B14F-4D97-AF65-F5344CB8AC3E}">
        <p14:creationId xmlns:p14="http://schemas.microsoft.com/office/powerpoint/2010/main" val="3784091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249482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Test Driven Development vs. Automated Testing vs. CI</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224663"/>
            <a:ext cx="11457305" cy="4773507"/>
          </a:xfrm>
        </p:spPr>
        <p:txBody>
          <a:bodyPr/>
          <a:lstStyle/>
          <a:p>
            <a:r>
              <a:rPr lang="en-US" sz="2000" b="1" i="1" dirty="0"/>
              <a:t>Test Driven Development: </a:t>
            </a:r>
            <a:r>
              <a:rPr lang="en-US" sz="2000" dirty="0"/>
              <a:t>A development methodology where functional test are written before the code</a:t>
            </a:r>
          </a:p>
          <a:p>
            <a:pPr lvl="1"/>
            <a:r>
              <a:rPr lang="en-US" sz="1800" dirty="0"/>
              <a:t>Works well with CI as tests are written and committed and are automatically run (failing)</a:t>
            </a:r>
          </a:p>
          <a:p>
            <a:pPr lvl="1"/>
            <a:r>
              <a:rPr lang="en-US" sz="1800" dirty="0"/>
              <a:t>Code that implements the functionality being tested retriggers the tests automatically</a:t>
            </a:r>
          </a:p>
          <a:p>
            <a:r>
              <a:rPr lang="en-US" sz="2000" b="1" i="1" dirty="0"/>
              <a:t>Automated Testing</a:t>
            </a:r>
            <a:r>
              <a:rPr lang="en-US" sz="2000" dirty="0"/>
              <a:t>: Software that automatically performs tests on a regular basis and reliably detects and reports anomalous behaviors/outcomes.</a:t>
            </a:r>
          </a:p>
          <a:p>
            <a:pPr lvl="1"/>
            <a:r>
              <a:rPr lang="en-US" sz="1800" dirty="0"/>
              <a:t>Examples: Auto-test, CTest/CDash, nightly testing, etc.</a:t>
            </a:r>
          </a:p>
          <a:p>
            <a:pPr lvl="1"/>
            <a:r>
              <a:rPr lang="en-US" sz="1800" dirty="0"/>
              <a:t>May live “next to” your development workflow</a:t>
            </a:r>
          </a:p>
          <a:p>
            <a:pPr lvl="1"/>
            <a:r>
              <a:rPr lang="en-US" sz="1800" dirty="0"/>
              <a:t>Potential issues: change attribution, timeliness of results, multiple branches of development</a:t>
            </a:r>
          </a:p>
          <a:p>
            <a:r>
              <a:rPr lang="en-US" sz="2000" b="1" i="1" dirty="0"/>
              <a:t>Continuous Integration (CI)</a:t>
            </a:r>
            <a:r>
              <a:rPr lang="en-US" sz="2000" dirty="0"/>
              <a:t>: automated testing performed at high frequency and fine granularity</a:t>
            </a:r>
          </a:p>
          <a:p>
            <a:pPr lvl="1"/>
            <a:r>
              <a:rPr lang="en-US" sz="1800" dirty="0"/>
              <a:t>Aimed at preventing code changes from breaking key branches of development (e.g. main)</a:t>
            </a:r>
          </a:p>
          <a:p>
            <a:pPr lvl="1"/>
            <a:r>
              <a:rPr lang="en-US" sz="1800" dirty="0"/>
              <a:t>Lives “within” your development workflow</a:t>
            </a:r>
          </a:p>
          <a:p>
            <a:pPr lvl="1"/>
            <a:r>
              <a:rPr lang="en-US" sz="1800" dirty="0"/>
              <a:t>Potential issues: extreme automation, test granularity, coverage, 3</a:t>
            </a:r>
            <a:r>
              <a:rPr lang="en-US" sz="1800" baseline="30000" dirty="0"/>
              <a:t>rd</a:t>
            </a:r>
            <a:r>
              <a:rPr lang="en-US" sz="1800" dirty="0"/>
              <a:t>-party services/resources </a:t>
            </a:r>
          </a:p>
        </p:txBody>
      </p:sp>
    </p:spTree>
    <p:extLst>
      <p:ext uri="{BB962C8B-B14F-4D97-AF65-F5344CB8AC3E}">
        <p14:creationId xmlns:p14="http://schemas.microsoft.com/office/powerpoint/2010/main" val="3295112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120140"/>
            <a:ext cx="5588582" cy="525780"/>
          </a:xfrm>
        </p:spPr>
        <p:txBody>
          <a:bodyPr anchor="ctr"/>
          <a:lstStyle/>
          <a:p>
            <a:pPr algn="ctr"/>
            <a:r>
              <a:rPr lang="en-US" dirty="0"/>
              <a:t>Common situations</a:t>
            </a:r>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64746" y="1829570"/>
            <a:ext cx="5588582" cy="4299450"/>
          </a:xfrm>
        </p:spPr>
        <p:txBody>
          <a:bodyPr>
            <a:noAutofit/>
          </a:bodyPr>
          <a:lstStyle/>
          <a:p>
            <a:r>
              <a:rPr lang="en-US" sz="1800" dirty="0"/>
              <a:t>Just getting started</a:t>
            </a:r>
          </a:p>
          <a:p>
            <a:pPr lvl="1"/>
            <a:r>
              <a:rPr lang="en-US" sz="1600" dirty="0"/>
              <a:t>Many technologies/choices; often in the ”cloud”</a:t>
            </a:r>
          </a:p>
          <a:p>
            <a:pPr lvl="1"/>
            <a:r>
              <a:rPr lang="en-US" sz="1600" dirty="0"/>
              <a:t>Solution: start small, simple, build up</a:t>
            </a:r>
          </a:p>
          <a:p>
            <a:r>
              <a:rPr lang="en-US" sz="1800" dirty="0"/>
              <a:t>Developing suitable tests</a:t>
            </a:r>
          </a:p>
          <a:p>
            <a:pPr lvl="1"/>
            <a:r>
              <a:rPr lang="en-US" sz="1600" dirty="0"/>
              <a:t>Many project’s existing tests not suitable for CI</a:t>
            </a:r>
          </a:p>
          <a:p>
            <a:pPr lvl="1"/>
            <a:r>
              <a:rPr lang="en-US" sz="1600" dirty="0"/>
              <a:t>CI testing is a balance of thoroughness and responsiveness</a:t>
            </a:r>
          </a:p>
          <a:p>
            <a:pPr lvl="1"/>
            <a:r>
              <a:rPr lang="en-US" sz="1600" dirty="0"/>
              <a:t>Solution: Simplify/refactor and/or sub-setting test suite</a:t>
            </a:r>
          </a:p>
          <a:p>
            <a:r>
              <a:rPr lang="en-US" sz="1800" dirty="0"/>
              <a:t>Ensuring sufficient coverage</a:t>
            </a:r>
          </a:p>
          <a:p>
            <a:pPr lvl="1"/>
            <a:r>
              <a:rPr lang="en-US" sz="1600" dirty="0"/>
              <a:t>Some changes to code never get tested – CI can provide a false sense of security</a:t>
            </a:r>
          </a:p>
          <a:p>
            <a:pPr lvl="1"/>
            <a:r>
              <a:rPr lang="en-US" sz="1600"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08962" y="1120140"/>
            <a:ext cx="5531934" cy="525780"/>
          </a:xfrm>
        </p:spPr>
        <p:txBody>
          <a:bodyPr anchor="ctr"/>
          <a:lstStyle/>
          <a:p>
            <a:pPr algn="ctr"/>
            <a:r>
              <a:rPr lang="en-US" dirty="0"/>
              <a:t>Advanced situations</a:t>
            </a:r>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08962" y="1829570"/>
            <a:ext cx="5531934" cy="3908290"/>
          </a:xfrm>
        </p:spPr>
        <p:txBody>
          <a:bodyPr>
            <a:noAutofit/>
          </a:bodyPr>
          <a:lstStyle/>
          <a:p>
            <a:r>
              <a:rPr lang="en-US" sz="1800" dirty="0"/>
              <a:t>Defining failure for </a:t>
            </a:r>
            <a:r>
              <a:rPr lang="en-US" sz="1800" i="1" dirty="0"/>
              <a:t>many</a:t>
            </a:r>
            <a:r>
              <a:rPr lang="en-US" sz="1800" dirty="0"/>
              <a:t> configurations / inconsistent failures</a:t>
            </a:r>
          </a:p>
          <a:p>
            <a:pPr lvl="1"/>
            <a:r>
              <a:rPr lang="en-US" sz="1600" dirty="0"/>
              <a:t>Bit-for-bit (exact) match vs. fuzzy match</a:t>
            </a:r>
          </a:p>
          <a:p>
            <a:pPr lvl="1"/>
            <a:r>
              <a:rPr lang="en-US" sz="1600" dirty="0"/>
              <a:t>Solution: absolute/relative tolerances </a:t>
            </a:r>
            <a:r>
              <a:rPr lang="en-US" sz="1600" dirty="0">
                <a:sym typeface="Wingdings" pitchFamily="2" charset="2"/>
              </a:rPr>
              <a:t></a:t>
            </a:r>
            <a:r>
              <a:rPr lang="en-US" sz="1600" dirty="0"/>
              <a:t> AI/ML</a:t>
            </a:r>
          </a:p>
          <a:p>
            <a:r>
              <a:rPr lang="en-US" sz="1800" dirty="0"/>
              <a:t>Numerous 3</a:t>
            </a:r>
            <a:r>
              <a:rPr lang="en-US" sz="1800" baseline="30000" dirty="0"/>
              <a:t>rd</a:t>
            </a:r>
            <a:r>
              <a:rPr lang="en-US" sz="1800" dirty="0"/>
              <a:t> party libraries (TPLs)</a:t>
            </a:r>
          </a:p>
          <a:p>
            <a:pPr lvl="1"/>
            <a:r>
              <a:rPr lang="en-US" sz="1600" dirty="0"/>
              <a:t>Compiling takes too long</a:t>
            </a:r>
          </a:p>
          <a:p>
            <a:pPr lvl="1"/>
            <a:r>
              <a:rPr lang="en-US" sz="1600" dirty="0"/>
              <a:t>Solution: cache pre-built TPLs, containers</a:t>
            </a:r>
          </a:p>
          <a:p>
            <a:r>
              <a:rPr lang="en-US" sz="1800" dirty="0"/>
              <a:t>Performance testing</a:t>
            </a:r>
          </a:p>
          <a:p>
            <a:pPr lvl="1"/>
            <a:r>
              <a:rPr lang="en-US" sz="1600" dirty="0"/>
              <a:t>Avoid time-, space-, scaling-performance degradation</a:t>
            </a:r>
          </a:p>
          <a:p>
            <a:pPr lvl="1"/>
            <a:r>
              <a:rPr lang="en-US" sz="1600" dirty="0"/>
              <a:t>Solution: Performance instrumentation and </a:t>
            </a:r>
            <a:r>
              <a:rPr lang="en-US" sz="1600" i="1" dirty="0"/>
              <a:t>scheduled</a:t>
            </a:r>
            <a:r>
              <a:rPr lang="en-US" sz="1600"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Resources </a:t>
            </a:r>
          </a:p>
          <a:p>
            <a:pPr lvl="1"/>
            <a:r>
              <a:rPr lang="en-US" dirty="0"/>
              <a:t>GitHub, </a:t>
            </a:r>
            <a:r>
              <a:rPr lang="en-US" dirty="0" err="1"/>
              <a:t>BitBucket</a:t>
            </a:r>
            <a:r>
              <a:rPr lang="en-US" dirty="0"/>
              <a:t>, GitLab, etc. provide shared runners</a:t>
            </a:r>
          </a:p>
          <a:p>
            <a:pPr lvl="1"/>
            <a:r>
              <a:rPr lang="en-US" dirty="0"/>
              <a:t>AWS, Azure Pipelines have free tiers that can be used</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CADES @ ORNL, Bamboo @ LLNL, Jenkins @ ANL, Travis+CDash @ NERSC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94604" y="5908856"/>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sp>
        <p:nvSpPr>
          <p:cNvPr id="5" name="Cloud 4">
            <a:extLst>
              <a:ext uri="{FF2B5EF4-FFF2-40B4-BE49-F238E27FC236}">
                <a16:creationId xmlns:a16="http://schemas.microsoft.com/office/drawing/2014/main" id="{FF94D852-131A-0142-B8B0-0452F1A53090}"/>
              </a:ext>
            </a:extLst>
          </p:cNvPr>
          <p:cNvSpPr/>
          <p:nvPr/>
        </p:nvSpPr>
        <p:spPr>
          <a:xfrm>
            <a:off x="7665269" y="411480"/>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endParaRPr lang="en-US" sz="2000" u="sng" dirty="0">
              <a:solidFill>
                <a:schemeClr val="bg1"/>
              </a:solidFill>
            </a:endParaRPr>
          </a:p>
        </p:txBody>
      </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2770747" y="2201766"/>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
        <p:nvSpPr>
          <p:cNvPr id="13" name="Arc 12">
            <a:extLst>
              <a:ext uri="{FF2B5EF4-FFF2-40B4-BE49-F238E27FC236}">
                <a16:creationId xmlns:a16="http://schemas.microsoft.com/office/drawing/2014/main" id="{508D9E39-67C4-1F40-885A-14A5F5FBE393}"/>
              </a:ext>
            </a:extLst>
          </p:cNvPr>
          <p:cNvSpPr/>
          <p:nvPr/>
        </p:nvSpPr>
        <p:spPr>
          <a:xfrm>
            <a:off x="-673751" y="1909605"/>
            <a:ext cx="6768163" cy="4896822"/>
          </a:xfrm>
          <a:prstGeom prst="arc">
            <a:avLst>
              <a:gd name="adj1" fmla="val 16783515"/>
              <a:gd name="adj2" fmla="val 14616"/>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FAFF16C-8B1C-0F47-AF77-F36D931C0E07}"/>
              </a:ext>
            </a:extLst>
          </p:cNvPr>
          <p:cNvCxnSpPr/>
          <p:nvPr/>
        </p:nvCxnSpPr>
        <p:spPr>
          <a:xfrm flipV="1">
            <a:off x="3177292" y="1731818"/>
            <a:ext cx="5121581" cy="13015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388D7B-265B-3947-9495-10586AB76A8C}"/>
              </a:ext>
            </a:extLst>
          </p:cNvPr>
          <p:cNvCxnSpPr/>
          <p:nvPr/>
        </p:nvCxnSpPr>
        <p:spPr>
          <a:xfrm flipV="1">
            <a:off x="3115811" y="1425336"/>
            <a:ext cx="5121581" cy="130155"/>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2A9AB693-07B8-A04E-AD61-6B7B70745D46}"/>
              </a:ext>
            </a:extLst>
          </p:cNvPr>
          <p:cNvSpPr/>
          <p:nvPr/>
        </p:nvSpPr>
        <p:spPr>
          <a:xfrm>
            <a:off x="-688750" y="1527554"/>
            <a:ext cx="7196798" cy="5706569"/>
          </a:xfrm>
          <a:prstGeom prst="arc">
            <a:avLst>
              <a:gd name="adj1" fmla="val 16783515"/>
              <a:gd name="adj2" fmla="val 14616"/>
            </a:avLst>
          </a:prstGeom>
          <a:ln w="25400">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8EDFD37D-1EA1-3549-AB95-B348A9BD09A6}"/>
              </a:ext>
            </a:extLst>
          </p:cNvPr>
          <p:cNvSpPr/>
          <p:nvPr/>
        </p:nvSpPr>
        <p:spPr>
          <a:xfrm>
            <a:off x="11343949" y="4567396"/>
            <a:ext cx="591639"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cxnSp>
        <p:nvCxnSpPr>
          <p:cNvPr id="25" name="Straight Arrow Connector 24">
            <a:extLst>
              <a:ext uri="{FF2B5EF4-FFF2-40B4-BE49-F238E27FC236}">
                <a16:creationId xmlns:a16="http://schemas.microsoft.com/office/drawing/2014/main" id="{8C7131A9-9A98-AC47-B8AF-E9592397D651}"/>
              </a:ext>
            </a:extLst>
          </p:cNvPr>
          <p:cNvCxnSpPr/>
          <p:nvPr/>
        </p:nvCxnSpPr>
        <p:spPr>
          <a:xfrm flipV="1">
            <a:off x="3173062" y="963212"/>
            <a:ext cx="1032423" cy="97360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A17C09-59F3-5E41-93DB-ED3706369652}"/>
              </a:ext>
            </a:extLst>
          </p:cNvPr>
          <p:cNvCxnSpPr/>
          <p:nvPr/>
        </p:nvCxnSpPr>
        <p:spPr>
          <a:xfrm flipV="1">
            <a:off x="3173063" y="581161"/>
            <a:ext cx="1032423" cy="97360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5" name="Cloud 44">
            <a:extLst>
              <a:ext uri="{FF2B5EF4-FFF2-40B4-BE49-F238E27FC236}">
                <a16:creationId xmlns:a16="http://schemas.microsoft.com/office/drawing/2014/main" id="{17EAE5D7-6051-4649-A34E-C07C282391C6}"/>
              </a:ext>
            </a:extLst>
          </p:cNvPr>
          <p:cNvSpPr/>
          <p:nvPr/>
        </p:nvSpPr>
        <p:spPr>
          <a:xfrm>
            <a:off x="4317653" y="-25038"/>
            <a:ext cx="2335429" cy="119357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dirty="0" err="1">
                <a:solidFill>
                  <a:schemeClr val="bg1"/>
                </a:solidFill>
              </a:rPr>
              <a:t>codecov.io</a:t>
            </a:r>
            <a:endParaRPr lang="en-US" sz="2000" dirty="0">
              <a:solidFill>
                <a:schemeClr val="bg1"/>
              </a:solidFill>
            </a:endParaRPr>
          </a:p>
        </p:txBody>
      </p:sp>
      <p:pic>
        <p:nvPicPr>
          <p:cNvPr id="48" name="Picture 47">
            <a:extLst>
              <a:ext uri="{FF2B5EF4-FFF2-40B4-BE49-F238E27FC236}">
                <a16:creationId xmlns:a16="http://schemas.microsoft.com/office/drawing/2014/main" id="{C2DE1634-13A6-6D4F-9F05-C887668B04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9682" y="550057"/>
            <a:ext cx="470605" cy="457532"/>
          </a:xfrm>
          <a:prstGeom prst="rect">
            <a:avLst/>
          </a:prstGeom>
        </p:spPr>
      </p:pic>
      <p:cxnSp>
        <p:nvCxnSpPr>
          <p:cNvPr id="49" name="Straight Arrow Connector 48">
            <a:extLst>
              <a:ext uri="{FF2B5EF4-FFF2-40B4-BE49-F238E27FC236}">
                <a16:creationId xmlns:a16="http://schemas.microsoft.com/office/drawing/2014/main" id="{8B0DB8B3-5868-3148-B273-B06A17AA555F}"/>
              </a:ext>
            </a:extLst>
          </p:cNvPr>
          <p:cNvCxnSpPr>
            <a:cxnSpLocks/>
          </p:cNvCxnSpPr>
          <p:nvPr/>
        </p:nvCxnSpPr>
        <p:spPr>
          <a:xfrm>
            <a:off x="7264075" y="5711447"/>
            <a:ext cx="1268509" cy="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A9FBA09-2B49-444C-980E-D6F0610B7BF8}"/>
              </a:ext>
            </a:extLst>
          </p:cNvPr>
          <p:cNvCxnSpPr>
            <a:cxnSpLocks/>
          </p:cNvCxnSpPr>
          <p:nvPr/>
        </p:nvCxnSpPr>
        <p:spPr>
          <a:xfrm>
            <a:off x="7264076" y="5329396"/>
            <a:ext cx="1287923" cy="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08EF9A80-4084-554A-83A6-816E99F932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0164" y="944122"/>
            <a:ext cx="1370220" cy="822132"/>
          </a:xfrm>
          <a:prstGeom prst="rect">
            <a:avLst/>
          </a:prstGeom>
        </p:spPr>
      </p:pic>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www.w3.org/XML/1998/namespace"/>
    <ds:schemaRef ds:uri="http://purl.org/dc/elements/1.1/"/>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8061</TotalTime>
  <Words>1654</Words>
  <Application>Microsoft Office PowerPoint</Application>
  <PresentationFormat>Custom</PresentationFormat>
  <Paragraphs>170</Paragraphs>
  <Slides>20</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Arial Black</vt:lpstr>
      <vt:lpstr>Calibri</vt:lpstr>
      <vt:lpstr>Presentations (Wide Screen)</vt:lpstr>
      <vt:lpstr>Continuous Integration</vt:lpstr>
      <vt:lpstr>License, Citation and Acknowledgements</vt:lpstr>
      <vt:lpstr>What is Continuous Integration (CI)</vt:lpstr>
      <vt:lpstr>CI Components</vt:lpstr>
      <vt:lpstr>Test Driven Development vs. Automated Testing vs. CI</vt:lpstr>
      <vt:lpstr>Examples…</vt:lpstr>
      <vt:lpstr>What can make CI difficult</vt:lpstr>
      <vt:lpstr>CI Resources (Where do jobs run?)</vt:lpstr>
      <vt:lpstr>Examples…</vt:lpstr>
      <vt:lpstr>Getting started with CI</vt:lpstr>
      <vt:lpstr>Getting started with CI: </vt:lpstr>
      <vt:lpstr>Getting started with GitHub Actions: </vt:lpstr>
      <vt:lpstr>github.com</vt:lpstr>
      <vt:lpstr>GitHub Actions – results of workflow test runs</vt:lpstr>
      <vt:lpstr>GitHub Pull Request Status Indicators</vt:lpstr>
      <vt:lpstr>GitHub Actions – Key Elements of Defining Tests</vt:lpstr>
      <vt:lpstr>GitHub Actions – Key Elements of Defining Tests</vt:lpstr>
      <vt:lpstr>GitHub Actions – Key Elements of Defining Tests</vt:lpstr>
      <vt:lpstr>Going Further with CI</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244</cp:revision>
  <cp:lastPrinted>2017-11-02T18:35:01Z</cp:lastPrinted>
  <dcterms:created xsi:type="dcterms:W3CDTF">2018-11-06T17:28:56Z</dcterms:created>
  <dcterms:modified xsi:type="dcterms:W3CDTF">2022-04-18T00:41:28Z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